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63"/>
  </p:notesMasterIdLst>
  <p:handoutMasterIdLst>
    <p:handoutMasterId r:id="rId64"/>
  </p:handoutMasterIdLst>
  <p:sldIdLst>
    <p:sldId id="297" r:id="rId2"/>
    <p:sldId id="1325" r:id="rId3"/>
    <p:sldId id="748" r:id="rId4"/>
    <p:sldId id="740" r:id="rId5"/>
    <p:sldId id="745" r:id="rId6"/>
    <p:sldId id="743" r:id="rId7"/>
    <p:sldId id="1154" r:id="rId8"/>
    <p:sldId id="1163" r:id="rId9"/>
    <p:sldId id="1151" r:id="rId10"/>
    <p:sldId id="1161" r:id="rId11"/>
    <p:sldId id="1297" r:id="rId12"/>
    <p:sldId id="1167" r:id="rId13"/>
    <p:sldId id="1180" r:id="rId14"/>
    <p:sldId id="1174" r:id="rId15"/>
    <p:sldId id="1176" r:id="rId16"/>
    <p:sldId id="1188" r:id="rId17"/>
    <p:sldId id="1298" r:id="rId18"/>
    <p:sldId id="1164" r:id="rId19"/>
    <p:sldId id="1165" r:id="rId20"/>
    <p:sldId id="1197" r:id="rId21"/>
    <p:sldId id="1211" r:id="rId22"/>
    <p:sldId id="1223" r:id="rId23"/>
    <p:sldId id="1299" r:id="rId24"/>
    <p:sldId id="1207" r:id="rId25"/>
    <p:sldId id="1300" r:id="rId26"/>
    <p:sldId id="1301" r:id="rId27"/>
    <p:sldId id="1302" r:id="rId28"/>
    <p:sldId id="1303" r:id="rId29"/>
    <p:sldId id="1304" r:id="rId30"/>
    <p:sldId id="1305" r:id="rId31"/>
    <p:sldId id="1306" r:id="rId32"/>
    <p:sldId id="1308" r:id="rId33"/>
    <p:sldId id="1307" r:id="rId34"/>
    <p:sldId id="1309" r:id="rId35"/>
    <p:sldId id="1310" r:id="rId36"/>
    <p:sldId id="1311" r:id="rId37"/>
    <p:sldId id="1312" r:id="rId38"/>
    <p:sldId id="1313" r:id="rId39"/>
    <p:sldId id="1314" r:id="rId40"/>
    <p:sldId id="1315" r:id="rId41"/>
    <p:sldId id="1316" r:id="rId42"/>
    <p:sldId id="1317" r:id="rId43"/>
    <p:sldId id="1318" r:id="rId44"/>
    <p:sldId id="1319" r:id="rId45"/>
    <p:sldId id="1320" r:id="rId46"/>
    <p:sldId id="1321" r:id="rId47"/>
    <p:sldId id="1323" r:id="rId48"/>
    <p:sldId id="1322" r:id="rId49"/>
    <p:sldId id="1334" r:id="rId50"/>
    <p:sldId id="1335" r:id="rId51"/>
    <p:sldId id="1324" r:id="rId52"/>
    <p:sldId id="1158" r:id="rId53"/>
    <p:sldId id="1326" r:id="rId54"/>
    <p:sldId id="1327" r:id="rId55"/>
    <p:sldId id="1328" r:id="rId56"/>
    <p:sldId id="1329" r:id="rId57"/>
    <p:sldId id="1330" r:id="rId58"/>
    <p:sldId id="1331" r:id="rId59"/>
    <p:sldId id="1332" r:id="rId60"/>
    <p:sldId id="1333" r:id="rId61"/>
    <p:sldId id="1149" r:id="rId62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/>
    <p:restoredTop sz="90259"/>
  </p:normalViewPr>
  <p:slideViewPr>
    <p:cSldViewPr>
      <p:cViewPr varScale="1">
        <p:scale>
          <a:sx n="122" d="100"/>
          <a:sy n="122" d="100"/>
        </p:scale>
        <p:origin x="1456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Summary and overview 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>
                <a:solidFill>
                  <a:srgbClr val="003D7D"/>
                </a:solidFill>
              </a:rPr>
              <a:t>January 2023</a:t>
            </a:r>
            <a:endParaRPr lang="en-GB" altLang="en-US" sz="1333" dirty="0">
              <a:solidFill>
                <a:srgbClr val="003D7D"/>
              </a:solidFill>
            </a:endParaRP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4A37-BBA4-6CC7-F420-636EE060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and prediction for multiple regression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4DC2B-C186-5CE5-9D37-3B92B96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857C4ED-5A8D-4755-C327-203FD2FA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73324"/>
            <a:ext cx="3736088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767D-AC10-E237-5EBC-62D228C8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learning – Stochastic Gradient Descent*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48B5-5C3F-0C99-9A5F-275C7718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The input data is considered one at a time. </a:t>
            </a:r>
          </a:p>
          <a:p>
            <a:r>
              <a:rPr lang="en-GB" altLang="en-US" dirty="0"/>
              <a:t>We can use stochastic (sequential) gradient descent to learn the parameters of a multiparameter regression:</a:t>
            </a:r>
          </a:p>
          <a:p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  <a:p>
            <a:r>
              <a:rPr lang="en-GB" altLang="en-US" dirty="0"/>
              <a:t>This is also known as the </a:t>
            </a:r>
            <a:r>
              <a:rPr lang="en-GB" altLang="en-US" i="1" dirty="0"/>
              <a:t>least-mean-squares (LMS) algorithm</a:t>
            </a:r>
            <a:r>
              <a:rPr lang="en-GB" altLang="en-US" dirty="0"/>
              <a:t>.</a:t>
            </a:r>
          </a:p>
          <a:p>
            <a:r>
              <a:rPr lang="en-GB" altLang="en-US" dirty="0"/>
              <a:t>More on this topic later – in the neural networks section.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BDA5C-7C73-53A4-DA53-48FC6FA2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290C447-0F51-FB49-C4CB-83DD564F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98700"/>
            <a:ext cx="4064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linear combination of the inputs, as before, but then we pass this through a logistics function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12" y="2432357"/>
            <a:ext cx="3717776" cy="2765383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2" y="3289548"/>
            <a:ext cx="4114258" cy="7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39799"/>
            <a:ext cx="5272112" cy="41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6161-192A-30EC-543E-04919E2B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Euclidean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76B0-55A3-868B-DE8D-93CC57843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rgbClr val="292929"/>
                    </a:solidFill>
                  </a:rPr>
                  <a:t>Euclidean distance </a:t>
                </a: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is a distance measure that determines the length of a segment that connects points between two points.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292929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buFontTx/>
                  <a:buChar char="-"/>
                </a:pP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Euclidean distance can be skewed depending on the units/scale of the features. 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292929"/>
                    </a:solidFill>
                  </a:rPr>
                  <a:t>Remember you may need to </a:t>
                </a: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normalise your data/features before applying the </a:t>
                </a:r>
                <a:r>
                  <a:rPr lang="en-GB" dirty="0">
                    <a:solidFill>
                      <a:srgbClr val="292929"/>
                    </a:solidFill>
                  </a:rPr>
                  <a:t>Euclidean distance.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76B0-55A3-868B-DE8D-93CC57843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C1095-6260-BD91-C952-95DBD68A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78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fashion.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53444"/>
            <a:ext cx="417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8" y="1802608"/>
            <a:ext cx="5921344" cy="37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for: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 we modify the optimisation function and add a coefficient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 b="-29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825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2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457200" y="16333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482502" y="279838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478085" y="5072063"/>
            <a:ext cx="20377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/>
              <a:t>via: Goodfellow et al.,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(penalises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D15-EF3A-CE7B-8F7B-68BAF869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5A2D-9C44-AC80-4E41-A203013B7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Suppose we toss a coin only once. 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{0, 1} </m:t>
                    </m:r>
                  </m:oMath>
                </a14:m>
                <a:r>
                  <a:rPr lang="en-GB" dirty="0">
                    <a:effectLst/>
                  </a:rPr>
                  <a:t>be a binary random variable, with probability of “success” or “heads” of </a:t>
                </a:r>
                <a:r>
                  <a:rPr lang="el-GR" dirty="0">
                    <a:effectLst/>
                    <a:latin typeface="Helvetica" pitchFamily="2" charset="0"/>
                  </a:rPr>
                  <a:t>θ.</a:t>
                </a:r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We say that X has a Bernoulli distribution. This is written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𝐵𝑒𝑟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, </a:t>
                </a:r>
                <a:r>
                  <a:rPr lang="en-GB" dirty="0">
                    <a:effectLst/>
                  </a:rPr>
                  <a:t>where the </a:t>
                </a:r>
                <a:r>
                  <a:rPr lang="en-GB" dirty="0" err="1">
                    <a:effectLst/>
                  </a:rPr>
                  <a:t>pmf</a:t>
                </a:r>
                <a:r>
                  <a:rPr lang="en-GB" dirty="0">
                    <a:effectLst/>
                  </a:rPr>
                  <a:t> is defined as</a:t>
                </a:r>
              </a:p>
              <a:p>
                <a:endParaRPr lang="el-GR" dirty="0">
                  <a:effectLst/>
                  <a:latin typeface="Helvetica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5A2D-9C44-AC80-4E41-A203013B7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186E-E6A4-5708-AC49-97C13B79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179E57-1498-4A75-6116-34D8BA4F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02508"/>
            <a:ext cx="4227898" cy="648072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92056493-5A56-295C-6B76-486AC46BB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35308"/>
            <a:ext cx="4090658" cy="7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BCCE-966F-4CAA-0A52-E5D28193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Binomial distribution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25B00-6AF7-9068-5109-31D153FBD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we toss </a:t>
                </a:r>
                <a:r>
                  <a:rPr lang="en-GB" dirty="0">
                    <a:effectLst/>
                  </a:rPr>
                  <a:t>a coin n times and want to determine the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effectLst/>
                  </a:rPr>
                  <a:t> heads (probability of a head is </a:t>
                </a:r>
                <a:r>
                  <a:rPr lang="el-GR" dirty="0">
                    <a:effectLst/>
                    <a:latin typeface="Helvetica" pitchFamily="2" charset="0"/>
                  </a:rPr>
                  <a:t>θ</a:t>
                </a:r>
                <a:r>
                  <a:rPr lang="en-GB" dirty="0">
                    <a:effectLst/>
                  </a:rPr>
                  <a:t>).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66672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 …∗1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25B00-6AF7-9068-5109-31D153FBD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E4AC-42B7-069B-D407-8A2434A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6" name="Picture 5" descr="Text, letter, whiteboard&#10;&#10;Description automatically generated">
            <a:extLst>
              <a:ext uri="{FF2B5EF4-FFF2-40B4-BE49-F238E27FC236}">
                <a16:creationId xmlns:a16="http://schemas.microsoft.com/office/drawing/2014/main" id="{12B55B52-2857-A691-7B4E-C5DF5343B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9428"/>
            <a:ext cx="3937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blipFill>
                <a:blip r:embed="rId2"/>
                <a:stretch>
                  <a:fillRect r="-292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899591" y="1449667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3129475" y="1057300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5940152" y="1057300"/>
            <a:ext cx="904439" cy="61264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3677426" y="4009628"/>
            <a:ext cx="1789148" cy="632884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 this is not always true – but this assumptions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9468"/>
            <a:ext cx="5217178" cy="1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41D-FFDF-8993-75C7-CA2A95F5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 in scikit-learn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99B75-7617-3766-6C14-DD78644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9E999F-C152-91F7-6A9E-2EA92C951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6381"/>
            <a:ext cx="7772400" cy="177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8ABB3-0CFC-BE33-4C20-008F37FFEBA1}"/>
              </a:ext>
            </a:extLst>
          </p:cNvPr>
          <p:cNvSpPr txBox="1"/>
          <p:nvPr/>
        </p:nvSpPr>
        <p:spPr>
          <a:xfrm>
            <a:off x="685800" y="494573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Source: https://scikit-</a:t>
            </a:r>
            <a:r>
              <a:rPr lang="en-GB" sz="1100" dirty="0" err="1"/>
              <a:t>learn.org</a:t>
            </a:r>
            <a:r>
              <a:rPr lang="en-GB" sz="1100" dirty="0"/>
              <a:t>/stable/modules/</a:t>
            </a:r>
            <a:r>
              <a:rPr lang="en-GB" sz="1100" dirty="0" err="1"/>
              <a:t>naive_bayes.html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8993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151F-1369-0196-8F31-BA0E096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F8F9F-44F8-E6C7-FBED-BF5E3BC5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77C2372-60C8-51E5-A4FD-80BD70B9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47" y="1168400"/>
            <a:ext cx="3681803" cy="35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2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3928158" y="2165812"/>
                <a:ext cx="327948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58" y="2165812"/>
                <a:ext cx="3279488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0011"/>
            <a:ext cx="7772400" cy="403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984824" y="5213457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07760"/>
            <a:ext cx="7772400" cy="134502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1619"/>
            <a:ext cx="5487516" cy="2760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984824" y="5419591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50" y="1092011"/>
            <a:ext cx="3893797" cy="422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2800182" y="1297327"/>
            <a:ext cx="1500167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68356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57168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52499"/>
            <a:ext cx="4120902" cy="40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0" y="2065412"/>
            <a:ext cx="439789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4194935" y="1701953"/>
            <a:ext cx="4716530" cy="2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329443" y="5204327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Valdes, G., Luna, J., Eaton, 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MediBoost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6,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37854 (2016).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/10.1038/srep37854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16" y="794059"/>
            <a:ext cx="4666084" cy="44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179512" y="5275012"/>
            <a:ext cx="802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Malebary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11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12281 (2021).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/10.1038/s41598-021-91656-8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sz="1800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sz="1800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) is a game theoretic approach to explain the output of any machine learning model. </a:t>
            </a:r>
          </a:p>
          <a:p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sz="1800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F44B9F0-FA4C-F2C1-D7A0-FD1701B2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24" y="2651195"/>
            <a:ext cx="347658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4755616" y="1964759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4541055" y="1601021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597054" y="3307550"/>
            <a:ext cx="1757049" cy="5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7354103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7530477" y="3113081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blipFill>
                <a:blip r:embed="rId8"/>
                <a:stretch>
                  <a:fillRect l="-1316"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6102350" y="2967710"/>
            <a:ext cx="660073" cy="660073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blipFill>
                <a:blip r:embed="rId9"/>
                <a:stretch>
                  <a:fillRect l="-25581" t="-98148" b="-15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7456" y="3174594"/>
            <a:ext cx="329860" cy="288030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5296076" y="2826440"/>
            <a:ext cx="475001" cy="2883258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057299"/>
            <a:ext cx="2920142" cy="219753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841276"/>
            <a:ext cx="4909573" cy="301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77313"/>
            <a:ext cx="2391833" cy="50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1" y="2026708"/>
            <a:ext cx="3799417" cy="3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3" y="3563894"/>
            <a:ext cx="1358900" cy="647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6133377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1×0.2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0.5 × 0.1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 × 0.3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10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0.5=0.17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100" i="1">
                          <a:latin typeface="Cambria Math" panose="02040503050406030204" pitchFamily="18" charset="0"/>
                        </a:rPr>
                        <m:t>0.3364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 1.16=</m:t>
                    </m:r>
                    <m:r>
                      <a:rPr lang="en-GB" sz="110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0.58 </m:t>
                    </m:r>
                  </m:oMath>
                </a14:m>
                <a:r>
                  <a:rPr lang="en-GB" sz="1100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1.16=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0.3944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1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11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=0.2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0.394=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0.0788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5949238" y="2577967"/>
            <a:ext cx="31694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</a:t>
            </a:r>
            <a:r>
              <a:rPr lang="en-GB" sz="1400" baseline="-25000" dirty="0"/>
              <a:t>11</a:t>
            </a:r>
            <a:r>
              <a:rPr lang="en-GB" sz="1400" dirty="0"/>
              <a:t> = w</a:t>
            </a:r>
            <a:r>
              <a:rPr lang="en-GB" sz="1400" baseline="-25000" dirty="0"/>
              <a:t>11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11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12</a:t>
            </a:r>
            <a:r>
              <a:rPr lang="en-GB" sz="1400" dirty="0"/>
              <a:t> = w</a:t>
            </a:r>
            <a:r>
              <a:rPr lang="en-GB" sz="1400" baseline="-25000" dirty="0"/>
              <a:t>12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12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13</a:t>
            </a:r>
            <a:r>
              <a:rPr lang="en-GB" sz="1400" dirty="0"/>
              <a:t> = w</a:t>
            </a:r>
            <a:r>
              <a:rPr lang="en-GB" sz="1400" baseline="-25000" dirty="0"/>
              <a:t>13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13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w</a:t>
            </a:r>
            <a:r>
              <a:rPr lang="en-GB" sz="1400" baseline="-25000" dirty="0"/>
              <a:t>2</a:t>
            </a:r>
            <a:r>
              <a:rPr lang="en-GB" sz="1400" dirty="0"/>
              <a:t> = w</a:t>
            </a:r>
            <a:r>
              <a:rPr lang="en-GB" sz="1400" baseline="-25000" dirty="0"/>
              <a:t>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grad_w2)</a:t>
            </a:r>
          </a:p>
        </p:txBody>
      </p:sp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683568" y="1127730"/>
            <a:ext cx="6823814" cy="252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683568" y="4450744"/>
            <a:ext cx="72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683568" y="5394950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DD71-02FA-27EE-4134-53DDD301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10EC4-33C9-AF37-FF2C-71A80D11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0219FA-2C7E-5A8B-A200-1833505B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340"/>
            <a:ext cx="7772400" cy="31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026568" cy="21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1403648" y="1345332"/>
            <a:ext cx="4419600" cy="43204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4572000" y="2522483"/>
            <a:ext cx="4104456" cy="31757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2985918" y="2192701"/>
            <a:ext cx="2837330" cy="3767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1979712" y="2146871"/>
            <a:ext cx="1008112" cy="543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2985918" y="2669116"/>
            <a:ext cx="2837330" cy="4437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1979712" y="2669116"/>
            <a:ext cx="2835424" cy="4842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1979712" y="2193420"/>
            <a:ext cx="2808312" cy="4181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4815136" y="2569468"/>
            <a:ext cx="1008112" cy="543368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32484"/>
            <a:ext cx="5112568" cy="1791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755576" y="3643852"/>
            <a:ext cx="7272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5868144" y="1588294"/>
            <a:ext cx="685056" cy="549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6012160" y="26934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5076056" y="2857500"/>
            <a:ext cx="288032" cy="2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416050"/>
            <a:ext cx="717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755576" y="2857500"/>
            <a:ext cx="7772400" cy="16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7684"/>
            <a:ext cx="2601360" cy="44904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32" y="2065412"/>
            <a:ext cx="556862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03820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90" y="2448665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52801"/>
            <a:ext cx="4699000" cy="2705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611560" y="5318126"/>
            <a:ext cx="5160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 for the middle image: https://</a:t>
            </a:r>
            <a:r>
              <a:rPr lang="en-GB" sz="1050" dirty="0" err="1"/>
              <a:t>uk.mathworks.com</a:t>
            </a:r>
            <a:r>
              <a:rPr lang="en-GB" sz="1050" dirty="0"/>
              <a:t>/discovery/</a:t>
            </a:r>
            <a:r>
              <a:rPr lang="en-GB" sz="1050" dirty="0" err="1"/>
              <a:t>autoencoder.html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BAFC10F-A590-D9EA-1004-841248FCF206}"/>
              </a:ext>
            </a:extLst>
          </p:cNvPr>
          <p:cNvSpPr/>
          <p:nvPr/>
        </p:nvSpPr>
        <p:spPr>
          <a:xfrm>
            <a:off x="1799089" y="1021071"/>
            <a:ext cx="5306607" cy="1567449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22FEC-DF08-4F78-B358-B8138811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semi-supervised learning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13EB6-1B85-5F21-C1ED-2FDF0A9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FD685-36E9-C631-778D-0EAB84D44749}"/>
                  </a:ext>
                </a:extLst>
              </p:cNvPr>
              <p:cNvSpPr txBox="1"/>
              <p:nvPr/>
            </p:nvSpPr>
            <p:spPr>
              <a:xfrm>
                <a:off x="3856748" y="1436406"/>
                <a:ext cx="13315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H</a:t>
                </a:r>
              </a:p>
              <a:p>
                <a:pPr algn="ctr"/>
                <a:r>
                  <a:rPr lang="en-GB" sz="16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}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FD685-36E9-C631-778D-0EAB84D44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48" y="1436406"/>
                <a:ext cx="1331561" cy="584775"/>
              </a:xfrm>
              <a:prstGeom prst="rect">
                <a:avLst/>
              </a:prstGeom>
              <a:blipFill>
                <a:blip r:embed="rId2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7E4A59-5B63-4E3C-BADF-CDF1038B6832}"/>
              </a:ext>
            </a:extLst>
          </p:cNvPr>
          <p:cNvCxnSpPr>
            <a:cxnSpLocks/>
          </p:cNvCxnSpPr>
          <p:nvPr/>
        </p:nvCxnSpPr>
        <p:spPr>
          <a:xfrm>
            <a:off x="6790204" y="3505572"/>
            <a:ext cx="315492" cy="91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37">
            <a:extLst>
              <a:ext uri="{FF2B5EF4-FFF2-40B4-BE49-F238E27FC236}">
                <a16:creationId xmlns:a16="http://schemas.microsoft.com/office/drawing/2014/main" id="{2F26CA47-1E04-D658-4912-B1AFA0B26DB0}"/>
              </a:ext>
            </a:extLst>
          </p:cNvPr>
          <p:cNvSpPr/>
          <p:nvPr/>
        </p:nvSpPr>
        <p:spPr>
          <a:xfrm>
            <a:off x="5422031" y="3281532"/>
            <a:ext cx="1203068" cy="523221"/>
          </a:xfrm>
          <a:prstGeom prst="roundRect">
            <a:avLst/>
          </a:prstGeom>
          <a:solidFill>
            <a:srgbClr val="0070C0">
              <a:alpha val="49857"/>
            </a:srgb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702723-8663-E9AD-A546-DC5A1C89A349}"/>
                  </a:ext>
                </a:extLst>
              </p:cNvPr>
              <p:cNvSpPr/>
              <p:nvPr/>
            </p:nvSpPr>
            <p:spPr>
              <a:xfrm>
                <a:off x="7228731" y="3334493"/>
                <a:ext cx="83709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𝑃𝑟𝑒𝑑𝑖𝑐𝑡𝑖𝑜𝑛𝑠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702723-8663-E9AD-A546-DC5A1C89A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731" y="3334493"/>
                <a:ext cx="837091" cy="338554"/>
              </a:xfrm>
              <a:prstGeom prst="rect">
                <a:avLst/>
              </a:prstGeom>
              <a:blipFill>
                <a:blip r:embed="rId3"/>
                <a:stretch>
                  <a:fillRect r="-447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40">
            <a:extLst>
              <a:ext uri="{FF2B5EF4-FFF2-40B4-BE49-F238E27FC236}">
                <a16:creationId xmlns:a16="http://schemas.microsoft.com/office/drawing/2014/main" id="{CC9781DD-A68D-8320-1C10-A129741F36EE}"/>
              </a:ext>
            </a:extLst>
          </p:cNvPr>
          <p:cNvSpPr/>
          <p:nvPr/>
        </p:nvSpPr>
        <p:spPr>
          <a:xfrm>
            <a:off x="1958012" y="1387652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82E32-F016-D976-A641-648424D0212D}"/>
                  </a:ext>
                </a:extLst>
              </p:cNvPr>
              <p:cNvSpPr txBox="1"/>
              <p:nvPr/>
            </p:nvSpPr>
            <p:spPr>
              <a:xfrm>
                <a:off x="451815" y="1564172"/>
                <a:ext cx="11012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1600" i="1" baseline="-25000" dirty="0" err="1" smtClean="0">
                          <a:latin typeface="Cambria Math" panose="02040503050406030204" pitchFamily="18" charset="0"/>
                        </a:rPr>
                        <m:t>𝑢𝑛𝑙𝑎𝑏𝑒𝑙𝑙𝑒𝑑</m:t>
                      </m:r>
                    </m:oMath>
                  </m:oMathPara>
                </a14:m>
                <a:endParaRPr lang="en-GB" sz="1600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82E32-F016-D976-A641-648424D02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15" y="1564172"/>
                <a:ext cx="11012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5D9FC-35B6-A0C7-2693-6E6A8AB14B10}"/>
              </a:ext>
            </a:extLst>
          </p:cNvPr>
          <p:cNvCxnSpPr>
            <a:cxnSpLocks/>
          </p:cNvCxnSpPr>
          <p:nvPr/>
        </p:nvCxnSpPr>
        <p:spPr>
          <a:xfrm>
            <a:off x="5043795" y="3546436"/>
            <a:ext cx="2664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F6158-5CC4-BE74-6F54-60CD7B03CF10}"/>
              </a:ext>
            </a:extLst>
          </p:cNvPr>
          <p:cNvCxnSpPr>
            <a:cxnSpLocks/>
          </p:cNvCxnSpPr>
          <p:nvPr/>
        </p:nvCxnSpPr>
        <p:spPr>
          <a:xfrm>
            <a:off x="1564343" y="1777380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4E86A4-7C4B-C0E0-1C29-B88304E81F9E}"/>
                  </a:ext>
                </a:extLst>
              </p:cNvPr>
              <p:cNvSpPr txBox="1"/>
              <p:nvPr/>
            </p:nvSpPr>
            <p:spPr>
              <a:xfrm>
                <a:off x="337486" y="3213995"/>
                <a:ext cx="1349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1800" i="1" baseline="-25000" dirty="0" err="1" smtClean="0">
                          <a:latin typeface="Cambria Math" panose="02040503050406030204" pitchFamily="18" charset="0"/>
                        </a:rPr>
                        <m:t>𝑙𝑎𝑏𝑒𝑙𝑙𝑒𝑑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4E86A4-7C4B-C0E0-1C29-B88304E8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86" y="3213995"/>
                <a:ext cx="13498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40">
            <a:extLst>
              <a:ext uri="{FF2B5EF4-FFF2-40B4-BE49-F238E27FC236}">
                <a16:creationId xmlns:a16="http://schemas.microsoft.com/office/drawing/2014/main" id="{D678215E-6A1E-AC89-7255-BC0ACDF2EAB8}"/>
              </a:ext>
            </a:extLst>
          </p:cNvPr>
          <p:cNvSpPr/>
          <p:nvPr/>
        </p:nvSpPr>
        <p:spPr>
          <a:xfrm>
            <a:off x="5562502" y="1430822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Decoder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3D6A29-EC5D-14C6-A4ED-FA073D95CD33}"/>
              </a:ext>
            </a:extLst>
          </p:cNvPr>
          <p:cNvCxnSpPr>
            <a:cxnSpLocks/>
          </p:cNvCxnSpPr>
          <p:nvPr/>
        </p:nvCxnSpPr>
        <p:spPr>
          <a:xfrm>
            <a:off x="3491880" y="1766848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6E221E-C0C6-8597-76AE-DB6F8CA7DE3A}"/>
              </a:ext>
            </a:extLst>
          </p:cNvPr>
          <p:cNvCxnSpPr>
            <a:cxnSpLocks/>
          </p:cNvCxnSpPr>
          <p:nvPr/>
        </p:nvCxnSpPr>
        <p:spPr>
          <a:xfrm>
            <a:off x="5188309" y="1766848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56DEA1-EC10-0790-7FF7-68DB2B53472C}"/>
                  </a:ext>
                </a:extLst>
              </p:cNvPr>
              <p:cNvSpPr txBox="1"/>
              <p:nvPr/>
            </p:nvSpPr>
            <p:spPr>
              <a:xfrm>
                <a:off x="7377729" y="1669331"/>
                <a:ext cx="1101204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1600" i="1" baseline="-25000" dirty="0" err="1" smtClean="0">
                          <a:latin typeface="Cambria Math" panose="02040503050406030204" pitchFamily="18" charset="0"/>
                        </a:rPr>
                        <m:t>𝑢𝑛𝑙𝑎𝑏𝑒𝑙𝑙𝑒𝑑</m:t>
                      </m:r>
                    </m:oMath>
                  </m:oMathPara>
                </a14:m>
                <a:endParaRPr lang="en-GB" sz="16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56DEA1-EC10-0790-7FF7-68DB2B53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29" y="1669331"/>
                <a:ext cx="1101204" cy="345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C2382-AABB-AD6D-27EB-D01CFA887A57}"/>
              </a:ext>
            </a:extLst>
          </p:cNvPr>
          <p:cNvCxnSpPr>
            <a:cxnSpLocks/>
          </p:cNvCxnSpPr>
          <p:nvPr/>
        </p:nvCxnSpPr>
        <p:spPr>
          <a:xfrm>
            <a:off x="7105696" y="1838101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40">
            <a:extLst>
              <a:ext uri="{FF2B5EF4-FFF2-40B4-BE49-F238E27FC236}">
                <a16:creationId xmlns:a16="http://schemas.microsoft.com/office/drawing/2014/main" id="{754CF9FB-39F2-5A9E-66FA-52FA11C4C662}"/>
              </a:ext>
            </a:extLst>
          </p:cNvPr>
          <p:cNvSpPr/>
          <p:nvPr/>
        </p:nvSpPr>
        <p:spPr>
          <a:xfrm>
            <a:off x="1958012" y="3007637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Encoder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59E65B-ED82-4FAC-C5CD-D2A645ABBFBA}"/>
              </a:ext>
            </a:extLst>
          </p:cNvPr>
          <p:cNvCxnSpPr>
            <a:cxnSpLocks/>
          </p:cNvCxnSpPr>
          <p:nvPr/>
        </p:nvCxnSpPr>
        <p:spPr>
          <a:xfrm>
            <a:off x="1553019" y="3505572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1C0F8B-3462-7821-A6F7-8D961EFBD60C}"/>
                  </a:ext>
                </a:extLst>
              </p:cNvPr>
              <p:cNvSpPr txBox="1"/>
              <p:nvPr/>
            </p:nvSpPr>
            <p:spPr>
              <a:xfrm>
                <a:off x="3643716" y="3116987"/>
                <a:ext cx="13315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H</a:t>
                </a:r>
              </a:p>
              <a:p>
                <a:pPr algn="ctr"/>
                <a:r>
                  <a:rPr lang="en-GB" sz="16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}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1C0F8B-3462-7821-A6F7-8D961EFB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16" y="3116987"/>
                <a:ext cx="1331561" cy="584775"/>
              </a:xfrm>
              <a:prstGeom prst="rect">
                <a:avLst/>
              </a:prstGeom>
              <a:blipFill>
                <a:blip r:embed="rId7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89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B5B8-FFF2-610A-0AD4-639E79BB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Neural Networks**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FBEE46-592D-9A4E-5F31-FD1FC6F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49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DC77A5-C161-7F1B-2672-EC983DC83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r="2214" b="3989"/>
          <a:stretch/>
        </p:blipFill>
        <p:spPr>
          <a:xfrm>
            <a:off x="1106128" y="1273324"/>
            <a:ext cx="6778240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57ECE-CDD7-BDEE-5B35-F240B7FC1077}"/>
              </a:ext>
            </a:extLst>
          </p:cNvPr>
          <p:cNvSpPr txBox="1"/>
          <p:nvPr/>
        </p:nvSpPr>
        <p:spPr>
          <a:xfrm>
            <a:off x="1106128" y="5043385"/>
            <a:ext cx="65527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latin typeface="Gill Sans MT" panose="020B0502020104020203" pitchFamily="34" charset="77"/>
              </a:rPr>
              <a:t>Source: Sanjay </a:t>
            </a:r>
            <a:r>
              <a:rPr lang="en-GB" sz="1050" dirty="0" err="1">
                <a:latin typeface="Gill Sans MT" panose="020B0502020104020203" pitchFamily="34" charset="77"/>
              </a:rPr>
              <a:t>Takur</a:t>
            </a:r>
            <a:r>
              <a:rPr lang="en-GB" sz="1050" dirty="0">
                <a:latin typeface="Gill Sans MT" panose="020B0502020104020203" pitchFamily="34" charset="77"/>
              </a:rPr>
              <a:t>: https://</a:t>
            </a:r>
            <a:r>
              <a:rPr lang="en-GB" sz="1050" dirty="0" err="1">
                <a:latin typeface="Gill Sans MT" panose="020B0502020104020203" pitchFamily="34" charset="77"/>
              </a:rPr>
              <a:t>sanjaykthakur.com</a:t>
            </a:r>
            <a:r>
              <a:rPr lang="en-GB" sz="1050" dirty="0">
                <a:latin typeface="Gill Sans MT" panose="020B0502020104020203" pitchFamily="34" charset="77"/>
              </a:rPr>
              <a:t>/2018/12/05/the-very-basics-of-</a:t>
            </a:r>
            <a:r>
              <a:rPr lang="en-GB" sz="1050" dirty="0" err="1">
                <a:latin typeface="Gill Sans MT" panose="020B0502020104020203" pitchFamily="34" charset="77"/>
              </a:rPr>
              <a:t>bayesian</a:t>
            </a:r>
            <a:r>
              <a:rPr lang="en-GB" sz="1050" dirty="0">
                <a:latin typeface="Gill Sans MT" panose="020B0502020104020203" pitchFamily="34" charset="77"/>
              </a:rPr>
              <a:t>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69961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218"/>
            <a:ext cx="3474244" cy="194235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8274"/>
            <a:ext cx="3419791" cy="207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039990" y="490047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7" y="4859905"/>
            <a:ext cx="445709" cy="3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0" y="4900754"/>
            <a:ext cx="348626" cy="3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585331"/>
            <a:ext cx="16891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2358432" y="383097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039990" y="5365145"/>
            <a:ext cx="3193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MT" panose="020B0502020104020203" pitchFamily="34" charset="77"/>
              </a:rPr>
              <a:t>https://</a:t>
            </a:r>
            <a:r>
              <a:rPr lang="en-US" sz="1100" dirty="0" err="1">
                <a:latin typeface="Gill Sans MT" panose="020B0502020104020203" pitchFamily="34" charset="77"/>
              </a:rPr>
              <a:t>github.com</a:t>
            </a:r>
            <a:r>
              <a:rPr lang="en-US" sz="1100" dirty="0">
                <a:latin typeface="Gill Sans MT" panose="020B0502020104020203" pitchFamily="34" charset="77"/>
              </a:rPr>
              <a:t>/</a:t>
            </a:r>
            <a:r>
              <a:rPr lang="en-US" sz="1100" dirty="0" err="1">
                <a:latin typeface="Gill Sans MT" panose="020B0502020104020203" pitchFamily="34" charset="77"/>
              </a:rPr>
              <a:t>PBarnaghi</a:t>
            </a:r>
            <a:r>
              <a:rPr lang="en-US" sz="110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1DC6-5243-A6ED-774A-DE9B2501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Neural Networks**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A2DB9-901D-26DB-E970-B634D813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8CBA3-9B5C-542A-4084-6E78EA2FC94B}"/>
              </a:ext>
            </a:extLst>
          </p:cNvPr>
          <p:cNvSpPr txBox="1"/>
          <p:nvPr/>
        </p:nvSpPr>
        <p:spPr>
          <a:xfrm>
            <a:off x="611560" y="5171737"/>
            <a:ext cx="7200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Source: Jerry </a:t>
            </a:r>
            <a:r>
              <a:rPr lang="en-GB" sz="1050" dirty="0" err="1"/>
              <a:t>Qinghui</a:t>
            </a:r>
            <a:r>
              <a:rPr lang="en-GB" sz="1050" dirty="0"/>
              <a:t> Yu et al., University of Toronto, https://</a:t>
            </a:r>
            <a:r>
              <a:rPr lang="en-GB" sz="1050" dirty="0" err="1"/>
              <a:t>www.cs.toronto.edu</a:t>
            </a:r>
            <a:r>
              <a:rPr lang="en-GB" sz="1050" dirty="0"/>
              <a:t>/~</a:t>
            </a:r>
            <a:r>
              <a:rPr lang="en-GB" sz="1050" dirty="0" err="1"/>
              <a:t>duvenaud</a:t>
            </a:r>
            <a:r>
              <a:rPr lang="en-GB" sz="1050" dirty="0"/>
              <a:t>/</a:t>
            </a:r>
            <a:r>
              <a:rPr lang="en-GB" sz="1050" dirty="0" err="1"/>
              <a:t>distill_bayes_net</a:t>
            </a:r>
            <a:r>
              <a:rPr lang="en-GB" sz="1050" dirty="0"/>
              <a:t>/public/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A9CB7E-6B42-E627-80D0-3D4E793F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93" y="975369"/>
            <a:ext cx="5337150" cy="198346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29FA4D-2E1B-5F2F-FD5E-BB96C17B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74" y="3065873"/>
            <a:ext cx="6656784" cy="19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8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are used for decision-support by keeping human-in-the-loop. </a:t>
            </a:r>
          </a:p>
          <a:p>
            <a:r>
              <a:rPr lang="en-GB" dirty="0"/>
              <a:t>However,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D8B13-0805-9346-8763-51B66271325F}"/>
              </a:ext>
            </a:extLst>
          </p:cNvPr>
          <p:cNvSpPr/>
          <p:nvPr/>
        </p:nvSpPr>
        <p:spPr>
          <a:xfrm>
            <a:off x="1403648" y="4135870"/>
            <a:ext cx="6172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i="1" dirty="0">
                <a:latin typeface="+mj-lt"/>
              </a:rPr>
              <a:t>Only a small fraction of real-world ML systems is composed of the ML code.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403648" y="5129095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Source:  Sculley et al., </a:t>
            </a:r>
            <a:r>
              <a:rPr lang="en-GB" sz="900" i="1" dirty="0">
                <a:latin typeface="+mn-lt"/>
              </a:rPr>
              <a:t>Hidden Technical Debt in Machine Learning Systems, </a:t>
            </a:r>
            <a:r>
              <a:rPr lang="en-GB" sz="900" i="1" dirty="0" err="1">
                <a:latin typeface="+mn-lt"/>
              </a:rPr>
              <a:t>NeurIPS</a:t>
            </a:r>
            <a:r>
              <a:rPr lang="en-GB" sz="900" i="1" dirty="0">
                <a:latin typeface="+mn-lt"/>
              </a:rPr>
              <a:t>, 2015. </a:t>
            </a:r>
          </a:p>
          <a:p>
            <a:endParaRPr lang="en-US" sz="900" i="1" dirty="0"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" y="1200611"/>
            <a:ext cx="6858000" cy="2438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3977934" y="2730006"/>
            <a:ext cx="378042" cy="27003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75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5186364"/>
            <a:ext cx="2133600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750"/>
              <a:pPr>
                <a:defRPr/>
              </a:pPr>
              <a:t>52</a:t>
            </a:fld>
            <a:endParaRPr lang="en-GB" altLang="en-US" sz="75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45332"/>
            <a:ext cx="7772400" cy="1250156"/>
          </a:xfrm>
        </p:spPr>
        <p:txBody>
          <a:bodyPr/>
          <a:lstStyle/>
          <a:p>
            <a:r>
              <a:rPr lang="en-GB" sz="2333" dirty="0">
                <a:solidFill>
                  <a:srgbClr val="003D7D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53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If you have a dataset with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2D2050E6-AAE1-9744-AC39-5E514475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" y="1177314"/>
            <a:ext cx="3249074" cy="385400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33" y="1953220"/>
            <a:ext cx="4253467" cy="2302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15693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make sure the model that you have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come and see me (9</a:t>
            </a:r>
            <a:r>
              <a:rPr lang="en-US" baseline="30000" dirty="0"/>
              <a:t>th</a:t>
            </a:r>
            <a:r>
              <a:rPr lang="en-US" dirty="0"/>
              <a:t> Floor, Sir Michael Uren Research Hub, White City Campus) or email (p.barnaghi@imperial.ac.uk).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963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2302"/>
            <a:ext cx="1517234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495013" y="335939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Deep Learning</a:t>
            </a:r>
          </a:p>
          <a:p>
            <a:pPr algn="ctr"/>
            <a:r>
              <a:rPr lang="en-GB" sz="90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611560" y="4682148"/>
            <a:ext cx="551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Preprints</a:t>
            </a:r>
            <a:r>
              <a:rPr lang="en-GB" sz="1200" dirty="0"/>
              <a:t>: </a:t>
            </a:r>
          </a:p>
          <a:p>
            <a:r>
              <a:rPr lang="en-GB" sz="1200" dirty="0"/>
              <a:t>Deep learning: https://www.deeplearningbook.org</a:t>
            </a:r>
          </a:p>
          <a:p>
            <a:r>
              <a:rPr lang="en-GB" sz="1200" dirty="0"/>
              <a:t>Machine learning a probabilistic perspective: https://probml.github.io/pml-book/</a:t>
            </a:r>
          </a:p>
          <a:p>
            <a:r>
              <a:rPr lang="en-GB" sz="1200" dirty="0"/>
              <a:t>Dive into deep learning, https://d2l.ai/</a:t>
            </a:r>
            <a:r>
              <a:rPr lang="en-GB" sz="1200" dirty="0" err="1"/>
              <a:t>index.html</a:t>
            </a:r>
            <a:endParaRPr lang="en-GB" sz="1200" dirty="0"/>
          </a:p>
        </p:txBody>
      </p:sp>
      <p:pic>
        <p:nvPicPr>
          <p:cNvPr id="23558" name="Picture 6" descr="Machine Learning and Probabilistic Perspective by Kevin Murphy">
            <a:extLst>
              <a:ext uri="{FF2B5EF4-FFF2-40B4-BE49-F238E27FC236}">
                <a16:creationId xmlns:a16="http://schemas.microsoft.com/office/drawing/2014/main" id="{79628FB4-757A-750D-1C16-B8819CDD5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"/>
          <a:stretch/>
        </p:blipFill>
        <p:spPr bwMode="auto">
          <a:xfrm>
            <a:off x="2702216" y="1362302"/>
            <a:ext cx="1633781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2245341" y="3359392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Machine Learning: A Probabilistic Perspective</a:t>
            </a:r>
          </a:p>
          <a:p>
            <a:pPr algn="ctr"/>
            <a:r>
              <a:rPr lang="en-GB" sz="900" dirty="0"/>
              <a:t>Kevin P. Murphy, MIT 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A5CB6-C045-F4A5-753F-51E39F42FF21}"/>
              </a:ext>
            </a:extLst>
          </p:cNvPr>
          <p:cNvSpPr txBox="1"/>
          <p:nvPr/>
        </p:nvSpPr>
        <p:spPr>
          <a:xfrm>
            <a:off x="4663495" y="3359392"/>
            <a:ext cx="244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Pattern Recognition and Machine Learning </a:t>
            </a:r>
          </a:p>
          <a:p>
            <a:pPr algn="ctr"/>
            <a:r>
              <a:rPr lang="en-GB" sz="900" dirty="0"/>
              <a:t>Christopher M. Bishop </a:t>
            </a:r>
          </a:p>
        </p:txBody>
      </p:sp>
      <p:pic>
        <p:nvPicPr>
          <p:cNvPr id="23560" name="Picture 8" descr="Pattern Recognition and Machine Learning by Christopher Bishop">
            <a:extLst>
              <a:ext uri="{FF2B5EF4-FFF2-40B4-BE49-F238E27FC236}">
                <a16:creationId xmlns:a16="http://schemas.microsoft.com/office/drawing/2014/main" id="{D60A507B-F261-F043-D5DE-41B46B1A6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 bwMode="auto">
          <a:xfrm>
            <a:off x="4984984" y="1352050"/>
            <a:ext cx="1600622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42" y="1347030"/>
            <a:ext cx="1600622" cy="1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7146002" y="3359392"/>
            <a:ext cx="166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Dive into Deep Learning </a:t>
            </a:r>
          </a:p>
          <a:p>
            <a:pPr algn="ctr"/>
            <a:r>
              <a:rPr lang="en-GB" sz="900" dirty="0"/>
              <a:t>Aston Zhang et al.</a:t>
            </a:r>
          </a:p>
        </p:txBody>
      </p:sp>
    </p:spTree>
    <p:extLst>
      <p:ext uri="{BB962C8B-B14F-4D97-AF65-F5344CB8AC3E}">
        <p14:creationId xmlns:p14="http://schemas.microsoft.com/office/powerpoint/2010/main" val="135947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0C34-A722-DDDC-EFFB-D07DCA1A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554A6-78EA-2BE5-1717-6F2366CA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86F0C14-0CA8-BE10-79E1-01C5590C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60" y="930011"/>
            <a:ext cx="4482702" cy="3439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B0E0B-AF53-29EF-763C-93D69BD6A0B5}"/>
                  </a:ext>
                </a:extLst>
              </p:cNvPr>
              <p:cNvSpPr txBox="1"/>
              <p:nvPr/>
            </p:nvSpPr>
            <p:spPr>
              <a:xfrm>
                <a:off x="394138" y="1051075"/>
                <a:ext cx="312449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The Silhouette Coefficient is calculated using the mean intra-cluster distance (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a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) and the mean nearest-cluster distance (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b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) for each sample. </a:t>
                </a:r>
              </a:p>
              <a:p>
                <a:endParaRPr lang="en-GB" b="0" i="0" u="none" strike="noStrike" dirty="0">
                  <a:solidFill>
                    <a:srgbClr val="212529"/>
                  </a:solidFill>
                  <a:effectLst/>
                  <a:latin typeface="Gill Sans MT" panose="020B0502020104020203" pitchFamily="34" charset="77"/>
                </a:endParaRP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The Silhouette Coefficient for a sample is:</a:t>
                </a: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 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) / </m:t>
                    </m:r>
                    <m:r>
                      <m:rPr>
                        <m:sty m:val="p"/>
                      </m:rPr>
                      <a:rPr lang="en-GB" i="1" dirty="0"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.</a:t>
                </a:r>
              </a:p>
              <a:p>
                <a:endParaRPr lang="en-GB" dirty="0">
                  <a:solidFill>
                    <a:srgbClr val="212529"/>
                  </a:solidFill>
                  <a:latin typeface="Gill Sans MT" panose="020B0502020104020203" pitchFamily="34" charset="77"/>
                </a:endParaRP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To clarify, 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b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 is the distance between a sample and the nearest cluster that the sample is not a part of.</a:t>
                </a:r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B0E0B-AF53-29EF-763C-93D69BD6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8" y="1051075"/>
                <a:ext cx="3124490" cy="3970318"/>
              </a:xfrm>
              <a:prstGeom prst="rect">
                <a:avLst/>
              </a:prstGeom>
              <a:blipFill>
                <a:blip r:embed="rId3"/>
                <a:stretch>
                  <a:fillRect l="-2033" t="-637" r="-3659" b="-2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E58B96-0150-EE38-8111-3B7F570DD80B}"/>
              </a:ext>
            </a:extLst>
          </p:cNvPr>
          <p:cNvSpPr txBox="1"/>
          <p:nvPr/>
        </p:nvSpPr>
        <p:spPr>
          <a:xfrm>
            <a:off x="359478" y="5439190"/>
            <a:ext cx="64638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Source: https://scikit-</a:t>
            </a:r>
            <a:r>
              <a:rPr lang="en-GB" sz="1050" dirty="0" err="1"/>
              <a:t>learn.org</a:t>
            </a:r>
            <a:r>
              <a:rPr lang="en-GB" sz="1050" dirty="0"/>
              <a:t>/stable/modules/generated/</a:t>
            </a:r>
            <a:r>
              <a:rPr lang="en-GB" sz="1050" dirty="0" err="1"/>
              <a:t>sklearn.metrics.silhouette_score.html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8343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40307</TotalTime>
  <Words>2068</Words>
  <Application>Microsoft Macintosh PowerPoint</Application>
  <PresentationFormat>On-screen Show (16:10)</PresentationFormat>
  <Paragraphs>320</Paragraphs>
  <Slides>61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  <vt:variant>
        <vt:lpstr>Custom Shows</vt:lpstr>
      </vt:variant>
      <vt:variant>
        <vt:i4>1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Gill Sans MT</vt:lpstr>
      <vt:lpstr>Helvetica</vt:lpstr>
      <vt:lpstr>Helvetica Neue</vt:lpstr>
      <vt:lpstr>Lora</vt:lpstr>
      <vt:lpstr>Verdana</vt:lpstr>
      <vt:lpstr>CCSR</vt:lpstr>
      <vt:lpstr>PowerPoint Presentation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K-means</vt:lpstr>
      <vt:lpstr>Linear models - training</vt:lpstr>
      <vt:lpstr>Estimation and prediction for multiple regression </vt:lpstr>
      <vt:lpstr>Sequential learning – Stochastic Gradient Descent* </vt:lpstr>
      <vt:lpstr>How to evaluate your LR model</vt:lpstr>
      <vt:lpstr>Logistic regression</vt:lpstr>
      <vt:lpstr>K-nearest neighbours - example</vt:lpstr>
      <vt:lpstr>Euclidean distance</vt:lpstr>
      <vt:lpstr>Cross validation</vt:lpstr>
      <vt:lpstr>Cross validation - in Scikit learn</vt:lpstr>
      <vt:lpstr>L1 Regularisation (Lasso)*</vt:lpstr>
      <vt:lpstr>ℓ2 regularisation (Ridge)*</vt:lpstr>
      <vt:lpstr>Lasso and Ridge</vt:lpstr>
      <vt:lpstr>Bernoulli </vt:lpstr>
      <vt:lpstr>Binomial distribution</vt:lpstr>
      <vt:lpstr>Bayes rule </vt:lpstr>
      <vt:lpstr>Naïve Bayes</vt:lpstr>
      <vt:lpstr>Naïve Bayes in scikit-learn</vt:lpstr>
      <vt:lpstr>Confusion matrix</vt:lpstr>
      <vt:lpstr>All in one place</vt:lpstr>
      <vt:lpstr>Example – applying polynomial kernel</vt:lpstr>
      <vt:lpstr>A polynomial kernel</vt:lpstr>
      <vt:lpstr>SVM Example</vt:lpstr>
      <vt:lpstr>Example: SVM for a linearly separable set of 2d-points</vt:lpstr>
      <vt:lpstr>Decision Making Using DTs </vt:lpstr>
      <vt:lpstr>Structure of Random Forests</vt:lpstr>
      <vt:lpstr>SHAP</vt:lpstr>
      <vt:lpstr>NN with an activation function</vt:lpstr>
      <vt:lpstr>Sigmoid function </vt:lpstr>
      <vt:lpstr>Rectified Linear Units (ReLU)</vt:lpstr>
      <vt:lpstr>Forward propagation – Loss function (l)</vt:lpstr>
      <vt:lpstr>Example – backpropagation</vt:lpstr>
      <vt:lpstr>Example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A semi-supervised learning scenario</vt:lpstr>
      <vt:lpstr>Bayesian Neural Networks**</vt:lpstr>
      <vt:lpstr>Bayesian Neural Networks**</vt:lpstr>
      <vt:lpstr>ML deployments in real-world settings</vt:lpstr>
      <vt:lpstr>Hidden technical debt in real-world ML systems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236</cp:revision>
  <cp:lastPrinted>2018-10-01T18:07:26Z</cp:lastPrinted>
  <dcterms:created xsi:type="dcterms:W3CDTF">2015-10-05T13:27:19Z</dcterms:created>
  <dcterms:modified xsi:type="dcterms:W3CDTF">2023-01-27T00:17:31Z</dcterms:modified>
  <cp:category/>
</cp:coreProperties>
</file>